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60" r:id="rId4"/>
    <p:sldId id="275" r:id="rId5"/>
    <p:sldId id="276" r:id="rId6"/>
    <p:sldId id="277" r:id="rId7"/>
    <p:sldId id="264" r:id="rId8"/>
    <p:sldId id="258" r:id="rId9"/>
    <p:sldId id="279" r:id="rId10"/>
    <p:sldId id="267" r:id="rId11"/>
    <p:sldId id="284" r:id="rId12"/>
    <p:sldId id="269" r:id="rId13"/>
    <p:sldId id="270" r:id="rId14"/>
    <p:sldId id="268" r:id="rId15"/>
    <p:sldId id="272" r:id="rId16"/>
    <p:sldId id="271" r:id="rId17"/>
    <p:sldId id="274" r:id="rId18"/>
    <p:sldId id="283" r:id="rId19"/>
    <p:sldId id="280" r:id="rId20"/>
    <p:sldId id="285" r:id="rId21"/>
    <p:sldId id="286" r:id="rId22"/>
    <p:sldId id="273" r:id="rId23"/>
    <p:sldId id="289" r:id="rId24"/>
    <p:sldId id="287" r:id="rId25"/>
    <p:sldId id="28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 autoAdjust="0"/>
    <p:restoredTop sz="94660"/>
  </p:normalViewPr>
  <p:slideViewPr>
    <p:cSldViewPr>
      <p:cViewPr varScale="1">
        <p:scale>
          <a:sx n="111" d="100"/>
          <a:sy n="111" d="100"/>
        </p:scale>
        <p:origin x="-102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17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79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52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276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89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543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85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40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88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836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831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9B329-5E70-456B-8C49-13F92AA91FEC}" type="datetimeFigureOut">
              <a:rPr lang="en-CA" smtClean="0"/>
              <a:t>07/05/2014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6111-5A9D-4D6B-BA13-EC91C41A2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334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1" Type="http://schemas.openxmlformats.org/officeDocument/2006/relationships/video" Target="http://www.youtube.com/v/RpiDWeRN4UA?hl=en_US&amp;version=2&amp;rel=0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7.jpg"/><Relationship Id="rId7" Type="http://schemas.openxmlformats.org/officeDocument/2006/relationships/image" Target="../media/image4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23.JPG"/><Relationship Id="rId4" Type="http://schemas.openxmlformats.org/officeDocument/2006/relationships/image" Target="../media/image38.jpg"/><Relationship Id="rId9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3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239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53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" t="37378" r="2685" b="4573"/>
          <a:stretch/>
        </p:blipFill>
        <p:spPr>
          <a:xfrm>
            <a:off x="452673" y="1752600"/>
            <a:ext cx="8330698" cy="3274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819399" y="256776"/>
            <a:ext cx="4171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The </a:t>
            </a:r>
            <a:r>
              <a:rPr lang="en-CA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need for </a:t>
            </a:r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collaboration</a:t>
            </a:r>
            <a:endParaRPr lang="en-CA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81900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6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66800" y="967966"/>
            <a:ext cx="7162800" cy="5705641"/>
            <a:chOff x="1066800" y="967966"/>
            <a:chExt cx="7162800" cy="570564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48"/>
            <a:stretch/>
          </p:blipFill>
          <p:spPr>
            <a:xfrm>
              <a:off x="1066800" y="967966"/>
              <a:ext cx="7162800" cy="570564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819400" y="1524000"/>
              <a:ext cx="389273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itchFamily="34" charset="0"/>
                </a:rPr>
                <a:t>The </a:t>
              </a:r>
              <a:r>
                <a:rPr lang="en-CA" sz="2800" dirty="0" smtClean="0"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itchFamily="34" charset="0"/>
                </a:rPr>
                <a:t>Project Central </a:t>
              </a:r>
              <a:r>
                <a:rPr lang="en-CA" sz="2800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itchFamily="34" charset="0"/>
                </a:rPr>
                <a:t>story</a:t>
              </a:r>
            </a:p>
            <a:p>
              <a:pPr algn="ctr"/>
              <a:r>
                <a:rPr lang="en-CA" sz="2000" i="1" dirty="0" smtClea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itchFamily="34" charset="0"/>
                </a:rPr>
                <a:t>- As real as it gets</a:t>
              </a:r>
              <a:endParaRPr lang="en-CA" sz="2000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endParaRPr>
            </a:p>
          </p:txBody>
        </p:sp>
      </p:grp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00800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4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20427" r="1059"/>
          <a:stretch/>
        </p:blipFill>
        <p:spPr>
          <a:xfrm>
            <a:off x="679010" y="2154724"/>
            <a:ext cx="7840302" cy="3941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5200" y="256776"/>
            <a:ext cx="3812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The </a:t>
            </a:r>
            <a:r>
              <a:rPr lang="en-CA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NGSIS</a:t>
            </a:r>
            <a:r>
              <a:rPr lang="en-CA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 Vision…</a:t>
            </a:r>
            <a:endParaRPr lang="en-CA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85812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8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t="36508" r="5383" b="8692"/>
          <a:stretch/>
        </p:blipFill>
        <p:spPr>
          <a:xfrm>
            <a:off x="533400" y="2133600"/>
            <a:ext cx="8001000" cy="26307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/>
          <p:cNvSpPr txBox="1"/>
          <p:nvPr/>
        </p:nvSpPr>
        <p:spPr>
          <a:xfrm>
            <a:off x="473782" y="1752600"/>
            <a:ext cx="8213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</a:rPr>
              <a:t>A comprehensive set of tools delivered to almost any device through the cloud or on-premise</a:t>
            </a:r>
            <a:endParaRPr lang="en-CA" sz="1600" b="1" dirty="0">
              <a:solidFill>
                <a:schemeClr val="tx1">
                  <a:lumMod val="50000"/>
                  <a:lumOff val="50000"/>
                </a:schemeClr>
              </a:solidFill>
              <a:latin typeface="Segoe UI Light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5200" y="256776"/>
            <a:ext cx="3239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The </a:t>
            </a:r>
            <a:r>
              <a:rPr lang="en-CA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NGSIS</a:t>
            </a:r>
            <a:r>
              <a:rPr lang="en-CA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 Goal</a:t>
            </a:r>
            <a:endParaRPr lang="en-CA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0014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t="30732" r="7613" b="1712"/>
          <a:stretch/>
        </p:blipFill>
        <p:spPr>
          <a:xfrm>
            <a:off x="377982" y="1709057"/>
            <a:ext cx="8075692" cy="36928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743200" y="195220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The </a:t>
            </a:r>
            <a:r>
              <a:rPr lang="en-CA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Unified Framework</a:t>
            </a:r>
            <a:endParaRPr lang="en-CA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63024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FE0DA"/>
              </a:clrFrom>
              <a:clrTo>
                <a:srgbClr val="DFE0D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t="27908" r="3540" b="6855"/>
          <a:stretch/>
        </p:blipFill>
        <p:spPr>
          <a:xfrm>
            <a:off x="0" y="1837852"/>
            <a:ext cx="9144000" cy="2951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200400" y="256776"/>
            <a:ext cx="4705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NGSIS </a:t>
            </a:r>
            <a:r>
              <a:rPr lang="en-CA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Project Central </a:t>
            </a:r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features</a:t>
            </a:r>
            <a:endParaRPr lang="en-CA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97117" y="5943600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67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" t="29067" r="2950" b="2845"/>
          <a:stretch/>
        </p:blipFill>
        <p:spPr>
          <a:xfrm>
            <a:off x="95815" y="1600200"/>
            <a:ext cx="8928227" cy="3547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971800" y="256776"/>
            <a:ext cx="3978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Built for </a:t>
            </a:r>
            <a:r>
              <a:rPr lang="en-CA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Mobile </a:t>
            </a:r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capability</a:t>
            </a:r>
            <a:endParaRPr lang="en-CA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43800" y="6405993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5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1"/>
          <a:stretch/>
        </p:blipFill>
        <p:spPr>
          <a:xfrm>
            <a:off x="431192" y="967966"/>
            <a:ext cx="8495094" cy="5419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505200" y="256776"/>
            <a:ext cx="4239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The </a:t>
            </a:r>
            <a:r>
              <a:rPr lang="en-CA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NGSIS </a:t>
            </a:r>
            <a:r>
              <a:rPr lang="en-CA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Approach</a:t>
            </a:r>
            <a:endParaRPr lang="en-CA" sz="3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43800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1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8"/>
          <a:stretch/>
        </p:blipFill>
        <p:spPr>
          <a:xfrm>
            <a:off x="152400" y="1008159"/>
            <a:ext cx="8895522" cy="4813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606249" y="285658"/>
            <a:ext cx="3987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CHANGE MANAGEMENT</a:t>
            </a:r>
            <a:endParaRPr lang="en-CA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43800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3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2" name="RpiDWeRN4UA?hl=en_US&amp;version=2&amp;rel=0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03020" y="1167765"/>
            <a:ext cx="6926580" cy="5194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3680" y="381000"/>
            <a:ext cx="4121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The Psychology </a:t>
            </a:r>
            <a:r>
              <a:rPr lang="en-CA" sz="28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o</a:t>
            </a:r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f change</a:t>
            </a:r>
            <a:endParaRPr lang="en-CA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78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726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58" y="0"/>
            <a:ext cx="2301240" cy="899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220" y="0"/>
            <a:ext cx="1287780" cy="148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2442627"/>
            <a:ext cx="831605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  <a:ea typeface="CatholicSchoolGirls Intl BB" pitchFamily="2" charset="0"/>
              </a:rPr>
              <a:t>Next Generation Project Management</a:t>
            </a:r>
          </a:p>
          <a:p>
            <a:r>
              <a:rPr lang="en-CA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  <a:ea typeface="CatholicSchoolGirls Intl BB" pitchFamily="2" charset="0"/>
              </a:rPr>
              <a:t>				  - </a:t>
            </a:r>
            <a:r>
              <a:rPr lang="en-CA" sz="2800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  <a:ea typeface="CatholicSchoolGirls Intl BB" pitchFamily="2" charset="0"/>
              </a:rPr>
              <a:t>An NGSIS Story</a:t>
            </a:r>
            <a:endParaRPr lang="en-CA" sz="2800" i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  <a:ea typeface="CatholicSchoolGirls Intl BB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39671" y="6027003"/>
            <a:ext cx="5680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  <a:ea typeface="CatholicSchoolGirls Intl BB" pitchFamily="2" charset="0"/>
              </a:rPr>
              <a:t>Vikram Chadalawada MBA, PMP, </a:t>
            </a:r>
            <a:r>
              <a:rPr lang="en-CA" sz="2400" b="1" dirty="0" err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  <a:ea typeface="CatholicSchoolGirls Intl BB" pitchFamily="2" charset="0"/>
              </a:rPr>
              <a:t>Cert.APM</a:t>
            </a:r>
            <a:endParaRPr lang="en-CA" sz="2400" b="1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  <a:ea typeface="CatholicSchoolGirls Intl BB" pitchFamily="2" charset="0"/>
            </a:endParaRPr>
          </a:p>
          <a:p>
            <a:r>
              <a:rPr lang="en-CA" sz="2400" b="1" i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  <a:ea typeface="CatholicSchoolGirls Intl BB" pitchFamily="2" charset="0"/>
              </a:rPr>
              <a:t>Project Manager (NGSIS Program)</a:t>
            </a:r>
            <a:endParaRPr lang="en-CA" sz="1600" i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  <a:ea typeface="CatholicSchoolGirls Intl B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4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81900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6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418769"/>
              </p:ext>
            </p:extLst>
          </p:nvPr>
        </p:nvGraphicFramePr>
        <p:xfrm>
          <a:off x="457200" y="1371600"/>
          <a:ext cx="8229600" cy="272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53340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1" dirty="0" smtClean="0">
                          <a:solidFill>
                            <a:schemeClr val="bg1"/>
                          </a:solidFill>
                        </a:rPr>
                        <a:t>Iterative</a:t>
                      </a:r>
                      <a:r>
                        <a:rPr lang="en-CA" sz="1400" b="1" baseline="0" dirty="0" smtClean="0">
                          <a:solidFill>
                            <a:schemeClr val="bg1"/>
                          </a:solidFill>
                        </a:rPr>
                        <a:t> or Waterfall</a:t>
                      </a:r>
                    </a:p>
                    <a:p>
                      <a:endParaRPr lang="en-CA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400" b="1" dirty="0" smtClean="0"/>
                        <a:t>Agile</a:t>
                      </a:r>
                    </a:p>
                    <a:p>
                      <a:endParaRPr lang="en-CA" sz="1400" b="1" dirty="0" smtClean="0"/>
                    </a:p>
                    <a:p>
                      <a:endParaRPr lang="en-CA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CA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Support/</a:t>
                      </a:r>
                      <a:br>
                        <a:rPr lang="en-CA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CA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Operations</a:t>
                      </a:r>
                    </a:p>
                    <a:p>
                      <a:pPr marL="0" algn="l" defTabSz="914400" rtl="0" eaLnBrk="1" latinLnBrk="0" hangingPunct="1"/>
                      <a:endParaRPr lang="en-CA" sz="14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457200" y="1430215"/>
            <a:ext cx="8382000" cy="398585"/>
            <a:chOff x="457200" y="1676400"/>
            <a:chExt cx="8382000" cy="398585"/>
          </a:xfrm>
        </p:grpSpPr>
        <p:sp>
          <p:nvSpPr>
            <p:cNvPr id="5" name="Chevron 4"/>
            <p:cNvSpPr/>
            <p:nvPr/>
          </p:nvSpPr>
          <p:spPr>
            <a:xfrm>
              <a:off x="457200" y="1676400"/>
              <a:ext cx="1447800" cy="38100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 smtClean="0">
                  <a:solidFill>
                    <a:schemeClr val="bg1"/>
                  </a:solidFill>
                </a:rPr>
                <a:t>Methodology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Chevron 5"/>
            <p:cNvSpPr/>
            <p:nvPr/>
          </p:nvSpPr>
          <p:spPr>
            <a:xfrm>
              <a:off x="1828800" y="1676400"/>
              <a:ext cx="1524000" cy="38100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 smtClean="0">
                  <a:solidFill>
                    <a:schemeClr val="bg1"/>
                  </a:solidFill>
                </a:rPr>
                <a:t>Scoping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3276600" y="1679331"/>
              <a:ext cx="1447800" cy="38100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 smtClean="0">
                  <a:solidFill>
                    <a:schemeClr val="bg1"/>
                  </a:solidFill>
                </a:rPr>
                <a:t>Planning/Architecture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Chevron 7"/>
            <p:cNvSpPr/>
            <p:nvPr/>
          </p:nvSpPr>
          <p:spPr>
            <a:xfrm>
              <a:off x="4648200" y="1691054"/>
              <a:ext cx="1524000" cy="38100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 smtClean="0">
                  <a:solidFill>
                    <a:schemeClr val="bg1"/>
                  </a:solidFill>
                </a:rPr>
                <a:t>Execution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6172200" y="1693984"/>
              <a:ext cx="1295400" cy="378069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 smtClean="0">
                  <a:solidFill>
                    <a:schemeClr val="bg1"/>
                  </a:solidFill>
                </a:rPr>
                <a:t>Test/QA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7391400" y="1693985"/>
              <a:ext cx="1447800" cy="381000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200" b="1" dirty="0" smtClean="0">
                  <a:solidFill>
                    <a:schemeClr val="bg1"/>
                  </a:solidFill>
                </a:rPr>
                <a:t>Production</a:t>
              </a:r>
              <a:endParaRPr lang="en-CA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1981200"/>
            <a:ext cx="700978" cy="5678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82" y="2847375"/>
            <a:ext cx="1134373" cy="253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273" y="3463434"/>
            <a:ext cx="872527" cy="511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37352"/>
              </p:ext>
            </p:extLst>
          </p:nvPr>
        </p:nvGraphicFramePr>
        <p:xfrm>
          <a:off x="5372100" y="4464211"/>
          <a:ext cx="3323492" cy="19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/>
                <a:gridCol w="2294792"/>
              </a:tblGrid>
              <a:tr h="304800">
                <a:tc gridSpan="2">
                  <a:txBody>
                    <a:bodyPr/>
                    <a:lstStyle/>
                    <a:p>
                      <a:r>
                        <a:rPr lang="en-CA" sz="1200" dirty="0" smtClean="0"/>
                        <a:t>Legend:</a:t>
                      </a:r>
                      <a:endParaRPr lang="en-CA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CA" sz="1000" b="1" dirty="0" smtClean="0"/>
                        <a:t>MS Project</a:t>
                      </a:r>
                      <a:endParaRPr lang="en-CA" sz="10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CA" sz="1000" b="1" dirty="0" smtClean="0"/>
                        <a:t>GreenHopper</a:t>
                      </a:r>
                      <a:endParaRPr lang="en-CA" sz="1000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800" dirty="0" smtClean="0"/>
                        <a:t>PM continues to</a:t>
                      </a:r>
                      <a:br>
                        <a:rPr lang="en-CA" sz="800" dirty="0" smtClean="0"/>
                      </a:br>
                      <a:r>
                        <a:rPr lang="en-CA" sz="800" dirty="0" smtClean="0"/>
                        <a:t>track project</a:t>
                      </a:r>
                      <a:br>
                        <a:rPr lang="en-CA" sz="800" dirty="0" smtClean="0"/>
                      </a:br>
                      <a:r>
                        <a:rPr lang="en-CA" sz="800" dirty="0" smtClean="0"/>
                        <a:t>progress</a:t>
                      </a:r>
                      <a:r>
                        <a:rPr lang="en-CA" sz="800" baseline="0" dirty="0" smtClean="0"/>
                        <a:t> in </a:t>
                      </a:r>
                      <a:r>
                        <a:rPr lang="en-CA" sz="800" dirty="0" smtClean="0"/>
                        <a:t/>
                      </a:r>
                      <a:br>
                        <a:rPr lang="en-CA" sz="800" dirty="0" smtClean="0"/>
                      </a:br>
                      <a:r>
                        <a:rPr lang="en-CA" sz="800" dirty="0" smtClean="0"/>
                        <a:t>Project Online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en-CA" sz="1000" b="1" dirty="0" smtClean="0"/>
                        <a:t>JIRA</a:t>
                      </a:r>
                      <a:endParaRPr lang="en-CA" sz="1000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800" dirty="0" smtClean="0"/>
                        <a:t>PM continues to</a:t>
                      </a:r>
                      <a:br>
                        <a:rPr lang="en-CA" sz="800" dirty="0" smtClean="0"/>
                      </a:br>
                      <a:r>
                        <a:rPr lang="en-CA" sz="800" dirty="0" smtClean="0"/>
                        <a:t> track project</a:t>
                      </a:r>
                      <a:br>
                        <a:rPr lang="en-CA" sz="800" dirty="0" smtClean="0"/>
                      </a:br>
                      <a:r>
                        <a:rPr lang="en-CA" sz="800" dirty="0" smtClean="0"/>
                        <a:t>progress</a:t>
                      </a:r>
                      <a:r>
                        <a:rPr lang="en-CA" sz="800" baseline="0" dirty="0" smtClean="0"/>
                        <a:t> in </a:t>
                      </a:r>
                      <a:r>
                        <a:rPr lang="en-CA" sz="800" dirty="0" smtClean="0"/>
                        <a:t/>
                      </a:r>
                      <a:br>
                        <a:rPr lang="en-CA" sz="800" dirty="0" smtClean="0"/>
                      </a:br>
                      <a:r>
                        <a:rPr lang="en-CA" sz="800" dirty="0" smtClean="0"/>
                        <a:t>Project Online</a:t>
                      </a:r>
                      <a:endParaRPr lang="en-CA" sz="8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129" y="4807111"/>
            <a:ext cx="470297" cy="381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819" y="5353533"/>
            <a:ext cx="1134373" cy="2536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11" y="5943600"/>
            <a:ext cx="649515" cy="38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33" y="1981200"/>
            <a:ext cx="709968" cy="5751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32" y="2686632"/>
            <a:ext cx="709969" cy="5751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232" y="3463434"/>
            <a:ext cx="709970" cy="5751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1981200"/>
            <a:ext cx="700978" cy="5678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99" y="3463434"/>
            <a:ext cx="685801" cy="5555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1981200"/>
            <a:ext cx="700978" cy="5678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690273"/>
            <a:ext cx="700979" cy="5678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63434"/>
            <a:ext cx="700980" cy="5678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1981200"/>
            <a:ext cx="838199" cy="4916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2728374"/>
            <a:ext cx="838199" cy="49168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3463434"/>
            <a:ext cx="838199" cy="49168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031" y="2686632"/>
            <a:ext cx="709969" cy="57516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0" y="76200"/>
            <a:ext cx="23050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606249" y="285658"/>
            <a:ext cx="4832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Project </a:t>
            </a:r>
            <a:r>
              <a:rPr lang="en-CA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Life Cycle </a:t>
            </a:r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Management</a:t>
            </a:r>
            <a:endParaRPr lang="en-CA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7372938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05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3" name="MSPROJTKF201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86" y="106680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256776"/>
            <a:ext cx="3342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Rubber </a:t>
            </a:r>
            <a:r>
              <a:rPr lang="en-CA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hits the </a:t>
            </a:r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Road</a:t>
            </a:r>
            <a:endParaRPr lang="en-CA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10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90000"/>
    </mc:Choice>
    <mc:Fallback xmlns="">
      <p:transition spd="slow" advClick="0" advTm="2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70" y="76200"/>
            <a:ext cx="23050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2606249" y="381000"/>
            <a:ext cx="3261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 User </a:t>
            </a:r>
            <a:r>
              <a:rPr lang="en-CA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Endorsement</a:t>
            </a:r>
            <a:endParaRPr lang="en-CA" sz="2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7372938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99" b="73791"/>
          <a:stretch/>
        </p:blipFill>
        <p:spPr>
          <a:xfrm>
            <a:off x="1524000" y="3704492"/>
            <a:ext cx="1577411" cy="137800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4" r="66301" b="47610"/>
          <a:stretch/>
        </p:blipFill>
        <p:spPr>
          <a:xfrm>
            <a:off x="6096000" y="930907"/>
            <a:ext cx="1771828" cy="13331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2171" y="2163309"/>
            <a:ext cx="8863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“With 10-15 projects running concurrently at any one time on NGSIS, It is vital that we are able to view project deadlines, issues and resource challenges at a glance. Project On-Line provides us with a complete solution to manage our portfolio of projects from start to finish”</a:t>
            </a:r>
          </a:p>
          <a:p>
            <a:pPr algn="r"/>
            <a:r>
              <a:rPr lang="en-CA" sz="2200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-Cathy Eberts, Director, Solutions Development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1000" y="4992577"/>
            <a:ext cx="5715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“I really do believe that this software will enable better collaboration and resource utilization in our department and global teams cannot function effectively without such tools.”</a:t>
            </a:r>
          </a:p>
          <a:p>
            <a:pPr algn="r"/>
            <a:r>
              <a:rPr lang="en-CA" sz="2200" b="1" dirty="0" smtClean="0">
                <a:latin typeface="Aparajita" panose="020B0604020202020204" pitchFamily="34" charset="0"/>
                <a:cs typeface="Aparajita" panose="020B0604020202020204" pitchFamily="34" charset="0"/>
              </a:rPr>
              <a:t>-Brenda Boshoff, Senior Database Developer</a:t>
            </a:r>
          </a:p>
        </p:txBody>
      </p:sp>
    </p:spTree>
    <p:extLst>
      <p:ext uri="{BB962C8B-B14F-4D97-AF65-F5344CB8AC3E}">
        <p14:creationId xmlns:p14="http://schemas.microsoft.com/office/powerpoint/2010/main" val="24799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195220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Bringing it </a:t>
            </a:r>
            <a:r>
              <a:rPr lang="en-CA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HOME</a:t>
            </a:r>
            <a:endParaRPr lang="en-CA" sz="3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967966"/>
            <a:ext cx="5791200" cy="5777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014" y="3249922"/>
            <a:ext cx="2438400" cy="1831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5" name="Group 14"/>
          <p:cNvGrpSpPr/>
          <p:nvPr/>
        </p:nvGrpSpPr>
        <p:grpSpPr>
          <a:xfrm>
            <a:off x="1828800" y="838200"/>
            <a:ext cx="5791200" cy="2392680"/>
            <a:chOff x="1828800" y="891766"/>
            <a:chExt cx="5791200" cy="23926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1" t="36508" r="5383" b="8692"/>
            <a:stretch/>
          </p:blipFill>
          <p:spPr>
            <a:xfrm>
              <a:off x="1828800" y="967966"/>
              <a:ext cx="5791200" cy="23164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2166372" y="891766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b="1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Vision</a:t>
              </a:r>
              <a:endParaRPr lang="en-CA" sz="3600" b="1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8528" y="891766"/>
              <a:ext cx="12554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b="1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Goals</a:t>
              </a:r>
              <a:endParaRPr lang="en-CA" sz="3600" b="1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28991" y="891766"/>
              <a:ext cx="10338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600" b="1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Tech</a:t>
              </a:r>
              <a:endParaRPr lang="en-CA" sz="3600" b="1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24776" y="3149025"/>
            <a:ext cx="2005238" cy="2754818"/>
            <a:chOff x="724776" y="3149025"/>
            <a:chExt cx="2005238" cy="275481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499" y="3249922"/>
              <a:ext cx="1983515" cy="26539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724776" y="3149025"/>
              <a:ext cx="18660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Approach</a:t>
              </a:r>
              <a:endParaRPr lang="en-CA" sz="3200" b="1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004094" y="3134380"/>
            <a:ext cx="2025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Partnerships</a:t>
            </a:r>
            <a:endParaRPr lang="en-CA" sz="2800" b="1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168414" y="3276600"/>
            <a:ext cx="3064864" cy="2137083"/>
            <a:chOff x="5168414" y="3276600"/>
            <a:chExt cx="3064864" cy="213708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414" y="3284446"/>
              <a:ext cx="3006757" cy="212923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5241753" y="3276600"/>
              <a:ext cx="29915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400" b="1" dirty="0" smtClean="0">
                  <a:solidFill>
                    <a:schemeClr val="tx2"/>
                  </a:solidFill>
                  <a:latin typeface="Segoe UI Light" panose="020B0502040204020203" pitchFamily="34" charset="0"/>
                </a:rPr>
                <a:t>Change Management</a:t>
              </a:r>
              <a:endParaRPr lang="en-CA" sz="2400" b="1" dirty="0">
                <a:solidFill>
                  <a:schemeClr val="tx2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46407" y="4876800"/>
            <a:ext cx="2899017" cy="2017643"/>
            <a:chOff x="6246407" y="4876800"/>
            <a:chExt cx="2899017" cy="20176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407" y="4913243"/>
              <a:ext cx="2899017" cy="19812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TextBox 23"/>
            <p:cNvSpPr txBox="1"/>
            <p:nvPr/>
          </p:nvSpPr>
          <p:spPr>
            <a:xfrm>
              <a:off x="6466012" y="4876800"/>
              <a:ext cx="24493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800" b="1" dirty="0" smtClean="0">
                  <a:solidFill>
                    <a:srgbClr val="FF0000"/>
                  </a:solidFill>
                  <a:latin typeface="Segoe UI Light" panose="020B0502040204020203" pitchFamily="34" charset="0"/>
                </a:rPr>
                <a:t>Effective Teams</a:t>
              </a:r>
              <a:endParaRPr lang="en-CA" sz="2800" b="1" dirty="0">
                <a:solidFill>
                  <a:srgbClr val="FF0000"/>
                </a:solidFill>
                <a:latin typeface="Segoe UI Light" panose="020B0502040204020203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914400"/>
            <a:ext cx="9144000" cy="5932714"/>
            <a:chOff x="0" y="925287"/>
            <a:chExt cx="9144000" cy="593271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25287"/>
              <a:ext cx="9144000" cy="59327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4038600" y="1295400"/>
              <a:ext cx="376397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anose="020B0502040204020203" pitchFamily="34" charset="0"/>
                </a:rPr>
                <a:t>Next Generation </a:t>
              </a:r>
            </a:p>
            <a:p>
              <a:r>
                <a:rPr lang="en-CA" sz="32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 Light" panose="020B0502040204020203" pitchFamily="34" charset="0"/>
                </a:rPr>
                <a:t>Project Management</a:t>
              </a:r>
              <a:endParaRPr lang="en-CA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3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90000"/>
    </mc:Choice>
    <mc:Fallback xmlns="">
      <p:transition spd="slow" advClick="0" advTm="2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307429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Bringing it </a:t>
            </a:r>
            <a:r>
              <a:rPr lang="en-CA" sz="3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HOME</a:t>
            </a:r>
            <a:endParaRPr lang="en-CA" sz="3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0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90000"/>
    </mc:Choice>
    <mc:Fallback xmlns="">
      <p:transition spd="slow" advClick="0" advTm="29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0" y="0"/>
            <a:ext cx="9144000" cy="6858000"/>
            <a:chOff x="0" y="967966"/>
            <a:chExt cx="9144000" cy="528043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566"/>
            <a:stretch/>
          </p:blipFill>
          <p:spPr bwMode="auto">
            <a:xfrm>
              <a:off x="0" y="967966"/>
              <a:ext cx="9144000" cy="5280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9" r="3745"/>
            <a:stretch/>
          </p:blipFill>
          <p:spPr bwMode="auto">
            <a:xfrm>
              <a:off x="6790" y="4457700"/>
              <a:ext cx="2200144" cy="179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315200" y="6626619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315200" y="6629400"/>
            <a:ext cx="1333500" cy="184559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6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6427364"/>
            <a:ext cx="17187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50" dirty="0" smtClean="0"/>
              <a:t>Source: Gartner (June 2012)</a:t>
            </a:r>
            <a:endParaRPr lang="en-CA" sz="105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95800"/>
            <a:ext cx="230505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90800" y="329625"/>
            <a:ext cx="6017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Survey</a:t>
            </a:r>
            <a:r>
              <a:rPr lang="en-CA" sz="3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 on IT </a:t>
            </a:r>
            <a:r>
              <a:rPr lang="en-CA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Project Management</a:t>
            </a:r>
            <a:endParaRPr lang="en-CA" sz="32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2200" y="4191000"/>
            <a:ext cx="287915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Survey Details: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Segoe UI Light" pitchFamily="34" charset="0"/>
              </a:rPr>
              <a:t>154 organizations across the globe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Segoe UI Light" pitchFamily="34" charset="0"/>
              </a:rPr>
              <a:t>All respondents were required to manage or work within their organization’s project management function. </a:t>
            </a:r>
            <a:endParaRPr lang="en-CA" sz="1600" dirty="0">
              <a:solidFill>
                <a:schemeClr val="accent2">
                  <a:lumMod val="7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/>
          <a:stretch/>
        </p:blipFill>
        <p:spPr bwMode="auto">
          <a:xfrm>
            <a:off x="152400" y="1525359"/>
            <a:ext cx="5791200" cy="330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1997" y="1068660"/>
            <a:ext cx="4043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Geographic Distribution of Respondents</a:t>
            </a:r>
            <a:endParaRPr lang="en-CA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10100" y="6538375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1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50"/>
    </mc:Choice>
    <mc:Fallback xmlns="">
      <p:transition spd="slow" advClick="0" advTm="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46634"/>
            <a:ext cx="6285646" cy="3259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9875" y="1143000"/>
            <a:ext cx="61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Distribution of Success and Failure Across Project Sizes</a:t>
            </a:r>
            <a:endParaRPr lang="en-CA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6427364"/>
            <a:ext cx="17187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50" dirty="0" smtClean="0"/>
              <a:t>Source: Gartner (June 2012)</a:t>
            </a:r>
            <a:endParaRPr lang="en-CA" sz="105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9"/>
          <a:stretch/>
        </p:blipFill>
        <p:spPr bwMode="auto">
          <a:xfrm>
            <a:off x="152400" y="5042780"/>
            <a:ext cx="2305050" cy="143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320101" y="329625"/>
            <a:ext cx="6578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Current State </a:t>
            </a:r>
            <a:r>
              <a:rPr lang="en-CA" sz="32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of Project Management</a:t>
            </a:r>
            <a:endParaRPr lang="en-CA" sz="32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42846" y="4191000"/>
            <a:ext cx="24011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Survey Details: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Segoe UI Light" pitchFamily="34" charset="0"/>
              </a:rPr>
              <a:t>154 organizations across the globe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  <a:latin typeface="Segoe UI Light" pitchFamily="34" charset="0"/>
              </a:rPr>
              <a:t>All respondents were required to manage or work within their organization’s project management function. </a:t>
            </a:r>
            <a:endParaRPr lang="en-CA" sz="1600" dirty="0">
              <a:solidFill>
                <a:schemeClr val="accent2">
                  <a:lumMod val="75000"/>
                </a:schemeClr>
              </a:solidFill>
              <a:latin typeface="Segoe UI Light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256946" y="6589001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50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6427364"/>
            <a:ext cx="17187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50" dirty="0" smtClean="0"/>
              <a:t>Source: Gartner (June 2012)</a:t>
            </a:r>
            <a:endParaRPr lang="en-CA" sz="105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6"/>
          <a:stretch/>
        </p:blipFill>
        <p:spPr bwMode="auto">
          <a:xfrm>
            <a:off x="152400" y="4838819"/>
            <a:ext cx="2305050" cy="148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3076" y="5257562"/>
            <a:ext cx="287915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Survey Details: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Segoe UI Light" pitchFamily="34" charset="0"/>
              </a:rPr>
              <a:t>154 organizations across the globe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  <a:latin typeface="Segoe UI Light" pitchFamily="34" charset="0"/>
              </a:rPr>
              <a:t>All respondents were required to manage or work within their organization’s project management function. </a:t>
            </a:r>
            <a:endParaRPr lang="en-CA" sz="1400" dirty="0">
              <a:solidFill>
                <a:schemeClr val="accent2">
                  <a:lumMod val="75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1099"/>
            <a:ext cx="7924800" cy="4774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72000" y="6462043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08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81900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4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8915400" cy="433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1" t="7759" r="2491"/>
          <a:stretch/>
        </p:blipFill>
        <p:spPr>
          <a:xfrm>
            <a:off x="4419600" y="3308350"/>
            <a:ext cx="3564802" cy="34063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2475519" y="235803"/>
            <a:ext cx="4746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The Project </a:t>
            </a:r>
            <a:r>
              <a:rPr lang="en-CA" sz="44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Iceberg</a:t>
            </a:r>
            <a:endParaRPr lang="en-CA" sz="44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734300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53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100"/>
    </mc:Choice>
    <mc:Fallback xmlns="">
      <p:transition spd="slow" advClick="0" advTm="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806"/>
            <a:ext cx="2301240" cy="8991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06721" y="1219200"/>
            <a:ext cx="8842972" cy="5334000"/>
            <a:chOff x="206721" y="838200"/>
            <a:chExt cx="8842972" cy="53340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913" b="-35913"/>
            <a:stretch/>
          </p:blipFill>
          <p:spPr bwMode="auto">
            <a:xfrm>
              <a:off x="1907263" y="838200"/>
              <a:ext cx="5331737" cy="31511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" r="3914" b="6676"/>
            <a:stretch/>
          </p:blipFill>
          <p:spPr bwMode="auto">
            <a:xfrm>
              <a:off x="206721" y="1723176"/>
              <a:ext cx="1668855" cy="297783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0" b="3903"/>
            <a:stretch/>
          </p:blipFill>
          <p:spPr bwMode="auto">
            <a:xfrm>
              <a:off x="1907263" y="2895600"/>
              <a:ext cx="1750337" cy="3048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5" r="3453" b="864"/>
            <a:stretch/>
          </p:blipFill>
          <p:spPr bwMode="auto">
            <a:xfrm>
              <a:off x="3690042" y="2895600"/>
              <a:ext cx="1720158" cy="32766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00" y="2895600"/>
              <a:ext cx="1790700" cy="30956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9" name="Picture 7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938"/>
            <a:stretch/>
          </p:blipFill>
          <p:spPr bwMode="auto">
            <a:xfrm>
              <a:off x="7268518" y="1546540"/>
              <a:ext cx="1781175" cy="30575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433680" y="256776"/>
            <a:ext cx="59530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Qualitative Reasons </a:t>
            </a:r>
            <a:r>
              <a:rPr lang="en-CA" sz="28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itchFamily="34" charset="0"/>
              </a:rPr>
              <a:t>for Project Failures</a:t>
            </a:r>
            <a:endParaRPr lang="en-CA" sz="28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581900" y="6622317"/>
            <a:ext cx="1333500" cy="184558"/>
          </a:xfrm>
          <a:prstGeom prst="rect">
            <a:avLst/>
          </a:prstGeom>
          <a:gradFill rotWithShape="1">
            <a:gsLst>
              <a:gs pos="0">
                <a:srgbClr val="DDEBCF"/>
              </a:gs>
              <a:gs pos="50000">
                <a:srgbClr val="9CB86E"/>
              </a:gs>
              <a:gs pos="100000">
                <a:srgbClr val="156B13"/>
              </a:gs>
            </a:gsLst>
            <a:lin ang="0" scaled="0"/>
          </a:gra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9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"/>
    </mc:Choice>
    <mc:Fallback xmlns="">
      <p:transition spd="slow" advClick="0"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12035</TotalTime>
  <Words>342</Words>
  <Application>Microsoft Office PowerPoint</Application>
  <PresentationFormat>On-screen Show (4:3)</PresentationFormat>
  <Paragraphs>67</Paragraphs>
  <Slides>25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Toronto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 User</dc:creator>
  <cp:lastModifiedBy>Default User</cp:lastModifiedBy>
  <cp:revision>61</cp:revision>
  <dcterms:created xsi:type="dcterms:W3CDTF">2014-04-28T13:06:22Z</dcterms:created>
  <dcterms:modified xsi:type="dcterms:W3CDTF">2014-05-07T18:28:16Z</dcterms:modified>
</cp:coreProperties>
</file>